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jdhani Bold" charset="1" panose="02000000000000000000"/>
      <p:regular r:id="rId23"/>
    </p:embeddedFont>
    <p:embeddedFont>
      <p:font typeface="Arial Bold" charset="1" panose="020B0802020202020204"/>
      <p:regular r:id="rId24"/>
    </p:embeddedFont>
    <p:embeddedFont>
      <p:font typeface="Arimo" charset="1" panose="020B0604020202020204"/>
      <p:regular r:id="rId26"/>
    </p:embeddedFont>
    <p:embeddedFont>
      <p:font typeface="Arimo Bold" charset="1" panose="020B0704020202020204"/>
      <p:regular r:id="rId27"/>
    </p:embeddedFont>
    <p:embeddedFont>
      <p:font typeface="Arial" charset="1" panose="020B0502020202020204"/>
      <p:regular r:id="rId28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5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Vh45Ufho.mp4" Type="http://schemas.microsoft.com/office/2007/relationships/media"/><Relationship Id="rId11" Target="../media/image19.jpeg" Type="http://schemas.openxmlformats.org/officeDocument/2006/relationships/image"/><Relationship Id="rId12" Target="../media/VAGVh8RLeEk.mp4" Type="http://schemas.openxmlformats.org/officeDocument/2006/relationships/video"/><Relationship Id="rId13" Target="../media/VAGVh8RLeEk.mp4" Type="http://schemas.microsoft.com/office/2007/relationships/media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7.jpeg" Type="http://schemas.openxmlformats.org/officeDocument/2006/relationships/image"/><Relationship Id="rId6" Target="../media/VAGVhyD-vr4.mp4" Type="http://schemas.openxmlformats.org/officeDocument/2006/relationships/video"/><Relationship Id="rId7" Target="../media/VAGVhyD-vr4.mp4" Type="http://schemas.microsoft.com/office/2007/relationships/media"/><Relationship Id="rId8" Target="../media/image18.jpeg" Type="http://schemas.openxmlformats.org/officeDocument/2006/relationships/image"/><Relationship Id="rId9" Target="../media/VAGVh45Ufho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150" y="6654400"/>
            <a:ext cx="7740846" cy="3632602"/>
          </a:xfrm>
          <a:custGeom>
            <a:avLst/>
            <a:gdLst/>
            <a:ahLst/>
            <a:cxnLst/>
            <a:rect r="r" b="b" t="t" l="l"/>
            <a:pathLst>
              <a:path h="3632602" w="7740846">
                <a:moveTo>
                  <a:pt x="0" y="0"/>
                </a:moveTo>
                <a:lnTo>
                  <a:pt x="7740846" y="0"/>
                </a:lnTo>
                <a:lnTo>
                  <a:pt x="7740846" y="3632602"/>
                </a:lnTo>
                <a:lnTo>
                  <a:pt x="0" y="363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85" r="0" b="-202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198" y="6230624"/>
            <a:ext cx="7306496" cy="4056378"/>
          </a:xfrm>
          <a:custGeom>
            <a:avLst/>
            <a:gdLst/>
            <a:ahLst/>
            <a:cxnLst/>
            <a:rect r="r" b="b" t="t" l="l"/>
            <a:pathLst>
              <a:path h="4056378" w="7306496">
                <a:moveTo>
                  <a:pt x="0" y="0"/>
                </a:moveTo>
                <a:lnTo>
                  <a:pt x="7306496" y="0"/>
                </a:lnTo>
                <a:lnTo>
                  <a:pt x="7306496" y="4056378"/>
                </a:lnTo>
                <a:lnTo>
                  <a:pt x="0" y="4056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1475" y="219076"/>
            <a:ext cx="11922750" cy="20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134F5C"/>
                </a:solidFill>
                <a:latin typeface="Rajdhani Bold"/>
                <a:ea typeface="Rajdhani Bold"/>
                <a:cs typeface="Rajdhani Bold"/>
                <a:sym typeface="Rajdhani Bold"/>
              </a:rPr>
              <a:t>IPTIF </a:t>
            </a:r>
          </a:p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134F5C"/>
                </a:solidFill>
                <a:latin typeface="Rajdhani Bold"/>
                <a:ea typeface="Rajdhani Bold"/>
                <a:cs typeface="Rajdhani Bold"/>
                <a:sym typeface="Rajdhani Bold"/>
              </a:rPr>
              <a:t>AGNI UG Fellowship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166320" y="13716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" t="0" r="-2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850" y="299720"/>
            <a:ext cx="2124710" cy="2053590"/>
          </a:xfrm>
          <a:custGeom>
            <a:avLst/>
            <a:gdLst/>
            <a:ahLst/>
            <a:cxnLst/>
            <a:rect r="r" b="b" t="t" l="l"/>
            <a:pathLst>
              <a:path h="2053590" w="2124710">
                <a:moveTo>
                  <a:pt x="0" y="0"/>
                </a:moveTo>
                <a:lnTo>
                  <a:pt x="2124710" y="0"/>
                </a:lnTo>
                <a:lnTo>
                  <a:pt x="2124710" y="2053590"/>
                </a:lnTo>
                <a:lnTo>
                  <a:pt x="0" y="2053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399" t="-22934" r="-43897" b="-1773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67828" y="3266549"/>
            <a:ext cx="13070550" cy="39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Empowering Indian Safety:</a:t>
            </a:r>
          </a:p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 Surveillance Spider Bot</a:t>
            </a: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(Focus Area under the call of Safety &amp; Defence)</a:t>
            </a:r>
          </a:p>
          <a:p>
            <a:pPr algn="ctr">
              <a:lnSpc>
                <a:spcPts val="5759"/>
              </a:lnSpc>
            </a:pPr>
          </a:p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5986146" y="0"/>
            <a:ext cx="2301854" cy="2570424"/>
          </a:xfrm>
          <a:custGeom>
            <a:avLst/>
            <a:gdLst/>
            <a:ahLst/>
            <a:cxnLst/>
            <a:rect r="r" b="b" t="t" l="l"/>
            <a:pathLst>
              <a:path h="2570424" w="2301854">
                <a:moveTo>
                  <a:pt x="2301854" y="0"/>
                </a:moveTo>
                <a:lnTo>
                  <a:pt x="0" y="0"/>
                </a:lnTo>
                <a:lnTo>
                  <a:pt x="0" y="2570424"/>
                </a:lnTo>
                <a:lnTo>
                  <a:pt x="2301854" y="2570424"/>
                </a:lnTo>
                <a:lnTo>
                  <a:pt x="230185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55475" y="6508355"/>
            <a:ext cx="8425350" cy="386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Sharon Mathew( URK21RA1008 ) </a:t>
            </a:r>
          </a:p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(Karunya Institute of Technology &amp; Sciences)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Dr. P. Kingston Stanley, </a:t>
            </a:r>
          </a:p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(Karunya Institute of Technology &amp; Sciences)</a:t>
            </a:r>
          </a:p>
          <a:p>
            <a:pPr algn="ctr">
              <a:lnSpc>
                <a:spcPts val="3359"/>
              </a:lnSpc>
            </a:pPr>
          </a:p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2684" y="2069407"/>
            <a:ext cx="16427393" cy="7568580"/>
            <a:chOff x="0" y="0"/>
            <a:chExt cx="21903191" cy="100914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64496" y="1179050"/>
              <a:ext cx="10614526" cy="7960894"/>
            </a:xfrm>
            <a:custGeom>
              <a:avLst/>
              <a:gdLst/>
              <a:ahLst/>
              <a:cxnLst/>
              <a:rect r="r" b="b" t="t" l="l"/>
              <a:pathLst>
                <a:path h="7960894" w="10614526">
                  <a:moveTo>
                    <a:pt x="0" y="0"/>
                  </a:moveTo>
                  <a:lnTo>
                    <a:pt x="10614526" y="0"/>
                  </a:lnTo>
                  <a:lnTo>
                    <a:pt x="10614526" y="7960894"/>
                  </a:lnTo>
                  <a:lnTo>
                    <a:pt x="0" y="7960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996075" y="2009136"/>
              <a:ext cx="5293394" cy="1179050"/>
              <a:chOff x="0" y="0"/>
              <a:chExt cx="1045609" cy="23289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5609" cy="270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Raspberry Pi 5 Model 8GB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3698946" y="6869890"/>
              <a:ext cx="5293394" cy="1179050"/>
              <a:chOff x="0" y="0"/>
              <a:chExt cx="1045609" cy="2328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045609" cy="2614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XH-M401 DC-DC Step down Buck converter x2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69726" y="0"/>
              <a:ext cx="5293394" cy="1179050"/>
              <a:chOff x="0" y="0"/>
              <a:chExt cx="1045609" cy="23289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045609" cy="2614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1800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XH-M401 DC-DC Step down Buck converter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true" rot="-4004850">
              <a:off x="9997850" y="1439055"/>
              <a:ext cx="3041606" cy="859254"/>
            </a:xfrm>
            <a:custGeom>
              <a:avLst/>
              <a:gdLst/>
              <a:ahLst/>
              <a:cxnLst/>
              <a:rect r="r" b="b" t="t" l="l"/>
              <a:pathLst>
                <a:path h="859254" w="3041606">
                  <a:moveTo>
                    <a:pt x="0" y="859253"/>
                  </a:moveTo>
                  <a:lnTo>
                    <a:pt x="3041606" y="859253"/>
                  </a:lnTo>
                  <a:lnTo>
                    <a:pt x="3041606" y="0"/>
                  </a:lnTo>
                  <a:lnTo>
                    <a:pt x="0" y="0"/>
                  </a:lnTo>
                  <a:lnTo>
                    <a:pt x="0" y="859253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4502289"/>
              <a:ext cx="5293394" cy="1179050"/>
              <a:chOff x="0" y="0"/>
              <a:chExt cx="1045609" cy="23289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45609" cy="270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TOF1020 Laser Range Sensor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true" rot="10676842">
              <a:off x="4410572" y="5125134"/>
              <a:ext cx="1870036" cy="528285"/>
            </a:xfrm>
            <a:custGeom>
              <a:avLst/>
              <a:gdLst/>
              <a:ahLst/>
              <a:cxnLst/>
              <a:rect r="r" b="b" t="t" l="l"/>
              <a:pathLst>
                <a:path h="528285" w="1870036">
                  <a:moveTo>
                    <a:pt x="0" y="528286"/>
                  </a:moveTo>
                  <a:lnTo>
                    <a:pt x="1870036" y="528286"/>
                  </a:lnTo>
                  <a:lnTo>
                    <a:pt x="1870036" y="0"/>
                  </a:lnTo>
                  <a:lnTo>
                    <a:pt x="0" y="0"/>
                  </a:lnTo>
                  <a:lnTo>
                    <a:pt x="0" y="52828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true" rot="1572402">
              <a:off x="11154101" y="6016717"/>
              <a:ext cx="3041606" cy="859254"/>
            </a:xfrm>
            <a:custGeom>
              <a:avLst/>
              <a:gdLst/>
              <a:ahLst/>
              <a:cxnLst/>
              <a:rect r="r" b="b" t="t" l="l"/>
              <a:pathLst>
                <a:path h="859254" w="3041606">
                  <a:moveTo>
                    <a:pt x="0" y="859254"/>
                  </a:moveTo>
                  <a:lnTo>
                    <a:pt x="3041606" y="859254"/>
                  </a:lnTo>
                  <a:lnTo>
                    <a:pt x="3041606" y="0"/>
                  </a:lnTo>
                  <a:lnTo>
                    <a:pt x="0" y="0"/>
                  </a:lnTo>
                  <a:lnTo>
                    <a:pt x="0" y="8592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true" rot="3697970">
              <a:off x="12805473" y="5723033"/>
              <a:ext cx="2101238" cy="593600"/>
            </a:xfrm>
            <a:custGeom>
              <a:avLst/>
              <a:gdLst/>
              <a:ahLst/>
              <a:cxnLst/>
              <a:rect r="r" b="b" t="t" l="l"/>
              <a:pathLst>
                <a:path h="593600" w="2101238">
                  <a:moveTo>
                    <a:pt x="0" y="593600"/>
                  </a:moveTo>
                  <a:lnTo>
                    <a:pt x="2101238" y="593600"/>
                  </a:lnTo>
                  <a:lnTo>
                    <a:pt x="2101238" y="0"/>
                  </a:lnTo>
                  <a:lnTo>
                    <a:pt x="0" y="0"/>
                  </a:lnTo>
                  <a:lnTo>
                    <a:pt x="0" y="59360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6934559" y="8912390"/>
              <a:ext cx="5293394" cy="1179050"/>
              <a:chOff x="0" y="0"/>
              <a:chExt cx="1045609" cy="23289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45609" cy="270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PCA9685 16 Channel Servo Motor Driver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true" rot="4822230">
              <a:off x="8045562" y="7235645"/>
              <a:ext cx="2894808" cy="817783"/>
            </a:xfrm>
            <a:custGeom>
              <a:avLst/>
              <a:gdLst/>
              <a:ahLst/>
              <a:cxnLst/>
              <a:rect r="r" b="b" t="t" l="l"/>
              <a:pathLst>
                <a:path h="817783" w="2894808">
                  <a:moveTo>
                    <a:pt x="0" y="817783"/>
                  </a:moveTo>
                  <a:lnTo>
                    <a:pt x="2894808" y="817783"/>
                  </a:lnTo>
                  <a:lnTo>
                    <a:pt x="2894808" y="0"/>
                  </a:lnTo>
                  <a:lnTo>
                    <a:pt x="0" y="0"/>
                  </a:lnTo>
                  <a:lnTo>
                    <a:pt x="0" y="817783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6609797" y="2474494"/>
              <a:ext cx="5293394" cy="1179050"/>
              <a:chOff x="0" y="0"/>
              <a:chExt cx="1045609" cy="23289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045609" cy="232899"/>
              </a:xfrm>
              <a:custGeom>
                <a:avLst/>
                <a:gdLst/>
                <a:ahLst/>
                <a:cxnLst/>
                <a:rect r="r" b="b" t="t" l="l"/>
                <a:pathLst>
                  <a:path h="232899" w="1045609">
                    <a:moveTo>
                      <a:pt x="99454" y="0"/>
                    </a:moveTo>
                    <a:lnTo>
                      <a:pt x="946154" y="0"/>
                    </a:lnTo>
                    <a:cubicBezTo>
                      <a:pt x="972531" y="0"/>
                      <a:pt x="997828" y="10478"/>
                      <a:pt x="1016479" y="29129"/>
                    </a:cubicBezTo>
                    <a:cubicBezTo>
                      <a:pt x="1035131" y="47781"/>
                      <a:pt x="1045609" y="73077"/>
                      <a:pt x="1045609" y="99454"/>
                    </a:cubicBezTo>
                    <a:lnTo>
                      <a:pt x="1045609" y="133444"/>
                    </a:lnTo>
                    <a:cubicBezTo>
                      <a:pt x="1045609" y="159821"/>
                      <a:pt x="1035131" y="185118"/>
                      <a:pt x="1016479" y="203769"/>
                    </a:cubicBezTo>
                    <a:cubicBezTo>
                      <a:pt x="997828" y="222421"/>
                      <a:pt x="972531" y="232899"/>
                      <a:pt x="946154" y="232899"/>
                    </a:cubicBezTo>
                    <a:lnTo>
                      <a:pt x="99454" y="232899"/>
                    </a:lnTo>
                    <a:cubicBezTo>
                      <a:pt x="73077" y="232899"/>
                      <a:pt x="47781" y="222421"/>
                      <a:pt x="29129" y="203769"/>
                    </a:cubicBezTo>
                    <a:cubicBezTo>
                      <a:pt x="10478" y="185118"/>
                      <a:pt x="0" y="159821"/>
                      <a:pt x="0" y="133444"/>
                    </a:cubicBezTo>
                    <a:lnTo>
                      <a:pt x="0" y="99454"/>
                    </a:lnTo>
                    <a:cubicBezTo>
                      <a:pt x="0" y="73077"/>
                      <a:pt x="10478" y="47781"/>
                      <a:pt x="29129" y="29129"/>
                    </a:cubicBezTo>
                    <a:cubicBezTo>
                      <a:pt x="47781" y="10478"/>
                      <a:pt x="73077" y="0"/>
                      <a:pt x="99454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045609" cy="270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PCA9685 16 Channel Servo Motor Driver</a:t>
                </a: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true" rot="-2450193">
              <a:off x="14399066" y="2758559"/>
              <a:ext cx="3041606" cy="859254"/>
            </a:xfrm>
            <a:custGeom>
              <a:avLst/>
              <a:gdLst/>
              <a:ahLst/>
              <a:cxnLst/>
              <a:rect r="r" b="b" t="t" l="l"/>
              <a:pathLst>
                <a:path h="859254" w="3041606">
                  <a:moveTo>
                    <a:pt x="0" y="859254"/>
                  </a:moveTo>
                  <a:lnTo>
                    <a:pt x="3041605" y="859254"/>
                  </a:lnTo>
                  <a:lnTo>
                    <a:pt x="3041605" y="0"/>
                  </a:lnTo>
                  <a:lnTo>
                    <a:pt x="0" y="0"/>
                  </a:lnTo>
                  <a:lnTo>
                    <a:pt x="0" y="8592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8841761">
              <a:off x="5816971" y="2616716"/>
              <a:ext cx="3166749" cy="894607"/>
            </a:xfrm>
            <a:custGeom>
              <a:avLst/>
              <a:gdLst/>
              <a:ahLst/>
              <a:cxnLst/>
              <a:rect r="r" b="b" t="t" l="l"/>
              <a:pathLst>
                <a:path h="894607" w="3166749">
                  <a:moveTo>
                    <a:pt x="0" y="0"/>
                  </a:moveTo>
                  <a:lnTo>
                    <a:pt x="3166750" y="0"/>
                  </a:lnTo>
                  <a:lnTo>
                    <a:pt x="3166750" y="894607"/>
                  </a:lnTo>
                  <a:lnTo>
                    <a:pt x="0" y="894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0" y="600717"/>
            <a:ext cx="13132200" cy="1145400"/>
            <a:chOff x="0" y="0"/>
            <a:chExt cx="17509600" cy="152720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7509600" cy="1527200"/>
              <a:chOff x="0" y="0"/>
              <a:chExt cx="17509600" cy="1527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7509617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7509617">
                    <a:moveTo>
                      <a:pt x="0" y="763651"/>
                    </a:moveTo>
                    <a:cubicBezTo>
                      <a:pt x="0" y="341884"/>
                      <a:pt x="341884" y="0"/>
                      <a:pt x="763651" y="0"/>
                    </a:cubicBezTo>
                    <a:lnTo>
                      <a:pt x="16745965" y="0"/>
                    </a:lnTo>
                    <a:cubicBezTo>
                      <a:pt x="17167732" y="0"/>
                      <a:pt x="17509617" y="341884"/>
                      <a:pt x="17509617" y="763651"/>
                    </a:cubicBezTo>
                    <a:cubicBezTo>
                      <a:pt x="17509617" y="1185418"/>
                      <a:pt x="17167732" y="1527302"/>
                      <a:pt x="16745965" y="1527302"/>
                    </a:cubicBezTo>
                    <a:lnTo>
                      <a:pt x="763651" y="1527302"/>
                    </a:lnTo>
                    <a:cubicBezTo>
                      <a:pt x="341884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953100" y="93325"/>
              <a:ext cx="159202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Components used inside the Spider Bot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793650"/>
            <a:ext cx="9869400" cy="1145400"/>
            <a:chOff x="0" y="0"/>
            <a:chExt cx="13159200" cy="1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59232" cy="1527302"/>
            </a:xfrm>
            <a:custGeom>
              <a:avLst/>
              <a:gdLst/>
              <a:ahLst/>
              <a:cxnLst/>
              <a:rect r="r" b="b" t="t" l="l"/>
              <a:pathLst>
                <a:path h="1527302" w="13159232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2395581" y="0"/>
                  </a:lnTo>
                  <a:cubicBezTo>
                    <a:pt x="12817349" y="0"/>
                    <a:pt x="13159232" y="341884"/>
                    <a:pt x="13159232" y="763651"/>
                  </a:cubicBezTo>
                  <a:cubicBezTo>
                    <a:pt x="13159232" y="1185418"/>
                    <a:pt x="12817349" y="1527302"/>
                    <a:pt x="12395581" y="1527302"/>
                  </a:cubicBezTo>
                  <a:lnTo>
                    <a:pt x="763651" y="1527302"/>
                  </a:lnTo>
                  <a:cubicBezTo>
                    <a:pt x="341884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1450" y="956775"/>
            <a:ext cx="93679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Work done till now: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1450" y="2824914"/>
            <a:ext cx="17828954" cy="490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3D designing and printing of the Spider Bot is finished.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components are bought and assembled.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programming and system calibration part is going on as of now.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movement of the robot legs with balance was successful.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393625" y="7095227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16975"/>
            <a:ext cx="9869400" cy="1145400"/>
            <a:chOff x="0" y="0"/>
            <a:chExt cx="13159200" cy="15272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159200" cy="1527200"/>
              <a:chOff x="0" y="0"/>
              <a:chExt cx="13159200" cy="1527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159232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3159232">
                    <a:moveTo>
                      <a:pt x="0" y="763651"/>
                    </a:moveTo>
                    <a:cubicBezTo>
                      <a:pt x="0" y="341884"/>
                      <a:pt x="341884" y="0"/>
                      <a:pt x="763651" y="0"/>
                    </a:cubicBezTo>
                    <a:lnTo>
                      <a:pt x="12395581" y="0"/>
                    </a:lnTo>
                    <a:cubicBezTo>
                      <a:pt x="12817349" y="0"/>
                      <a:pt x="13159232" y="341884"/>
                      <a:pt x="13159232" y="763651"/>
                    </a:cubicBezTo>
                    <a:cubicBezTo>
                      <a:pt x="13159232" y="1185418"/>
                      <a:pt x="12817349" y="1527302"/>
                      <a:pt x="12395581" y="1527302"/>
                    </a:cubicBezTo>
                    <a:lnTo>
                      <a:pt x="763651" y="1527302"/>
                    </a:lnTo>
                    <a:cubicBezTo>
                      <a:pt x="341884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668600" y="227025"/>
              <a:ext cx="124906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Problems faced: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9064" y="1687125"/>
            <a:ext cx="17828954" cy="77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some challenges in the coding area, which I am currently working on to resolve. These challenges include finding the kinematics of the robot legs, stability while movement, etc. 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 of the Spider Bot needs to be decreased.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supply regulation, due to which one of the legs got damaged.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Quick draining of Battery pack- company manufacturer problem.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calibration and testing is remaining big challenge.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9523" y="433950"/>
            <a:ext cx="9869400" cy="1145400"/>
            <a:chOff x="0" y="0"/>
            <a:chExt cx="13159200" cy="15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159200" cy="1527200"/>
              <a:chOff x="0" y="0"/>
              <a:chExt cx="13159200" cy="15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159232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3159232">
                    <a:moveTo>
                      <a:pt x="0" y="763651"/>
                    </a:moveTo>
                    <a:cubicBezTo>
                      <a:pt x="0" y="341884"/>
                      <a:pt x="341884" y="0"/>
                      <a:pt x="763651" y="0"/>
                    </a:cubicBezTo>
                    <a:lnTo>
                      <a:pt x="12395581" y="0"/>
                    </a:lnTo>
                    <a:cubicBezTo>
                      <a:pt x="12817349" y="0"/>
                      <a:pt x="13159232" y="341884"/>
                      <a:pt x="13159232" y="763651"/>
                    </a:cubicBezTo>
                    <a:cubicBezTo>
                      <a:pt x="13159232" y="1185418"/>
                      <a:pt x="12817349" y="1527302"/>
                      <a:pt x="12395581" y="1527302"/>
                    </a:cubicBezTo>
                    <a:lnTo>
                      <a:pt x="763651" y="1527302"/>
                    </a:lnTo>
                    <a:cubicBezTo>
                      <a:pt x="341884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46700" y="93325"/>
              <a:ext cx="124906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Future Developments: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8440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5400000">
            <a:off x="15846653" y="7803077"/>
            <a:ext cx="2306782" cy="2575912"/>
          </a:xfrm>
          <a:custGeom>
            <a:avLst/>
            <a:gdLst/>
            <a:ahLst/>
            <a:cxnLst/>
            <a:rect r="r" b="b" t="t" l="l"/>
            <a:pathLst>
              <a:path h="2575912" w="2306782">
                <a:moveTo>
                  <a:pt x="2306782" y="0"/>
                </a:moveTo>
                <a:lnTo>
                  <a:pt x="0" y="0"/>
                </a:lnTo>
                <a:lnTo>
                  <a:pt x="0" y="2575912"/>
                </a:lnTo>
                <a:lnTo>
                  <a:pt x="2306782" y="2575912"/>
                </a:lnTo>
                <a:lnTo>
                  <a:pt x="23067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9523" y="1851486"/>
            <a:ext cx="17828954" cy="702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Sometimes the design may be changed to decrease the size of the Spider Bot.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Alternate methods of sensing- using Husky lens.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Developing proper code after checking the kinematics of the leg movements.</a:t>
            </a:r>
          </a:p>
          <a:p>
            <a:pPr algn="l">
              <a:lnSpc>
                <a:spcPts val="5579"/>
              </a:lnSpc>
            </a:pPr>
          </a:p>
          <a:p>
            <a:pPr algn="l" marL="860445" indent="-430223" lvl="1">
              <a:lnSpc>
                <a:spcPts val="5579"/>
              </a:lnSpc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Optimising the model by testing the Spider Bot in various conditions in real time.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440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" t="0" r="-25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5397486" y="739685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2112" y="4310888"/>
            <a:ext cx="8963778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8"/>
              </a:lnSpc>
            </a:pPr>
            <a:r>
              <a:rPr lang="en-US" sz="11998" b="true">
                <a:solidFill>
                  <a:srgbClr val="134F5C"/>
                </a:solidFill>
                <a:latin typeface="Rajdhani Bold"/>
                <a:ea typeface="Rajdhani Bold"/>
                <a:cs typeface="Rajdhani Bold"/>
                <a:sym typeface="Rajdhani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391" y="645300"/>
            <a:ext cx="7381200" cy="1145400"/>
            <a:chOff x="0" y="0"/>
            <a:chExt cx="9841600" cy="15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841600" cy="1527200"/>
              <a:chOff x="0" y="0"/>
              <a:chExt cx="9841600" cy="15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841611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9841611">
                    <a:moveTo>
                      <a:pt x="0" y="763651"/>
                    </a:moveTo>
                    <a:cubicBezTo>
                      <a:pt x="0" y="341884"/>
                      <a:pt x="341884" y="0"/>
                      <a:pt x="763651" y="0"/>
                    </a:cubicBezTo>
                    <a:lnTo>
                      <a:pt x="9077960" y="0"/>
                    </a:lnTo>
                    <a:cubicBezTo>
                      <a:pt x="9499727" y="0"/>
                      <a:pt x="9841611" y="341884"/>
                      <a:pt x="9841611" y="763651"/>
                    </a:cubicBezTo>
                    <a:cubicBezTo>
                      <a:pt x="9841611" y="1185418"/>
                      <a:pt x="9499727" y="1527302"/>
                      <a:pt x="9077960" y="1527302"/>
                    </a:cubicBezTo>
                    <a:lnTo>
                      <a:pt x="763651" y="1527302"/>
                    </a:lnTo>
                    <a:cubicBezTo>
                      <a:pt x="341884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015900" y="163925"/>
              <a:ext cx="78098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Work done till now...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" t="0" r="-2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0234" y="2011487"/>
            <a:ext cx="15039238" cy="645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765" indent="-481882" lvl="1">
              <a:lnSpc>
                <a:spcPts val="4293"/>
              </a:lnSpc>
              <a:buFont typeface="Arial"/>
              <a:buChar char="•"/>
            </a:pPr>
            <a:r>
              <a:rPr lang="en-US" b="true" sz="311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Plan of activity for 3-6 months</a:t>
            </a:r>
          </a:p>
          <a:p>
            <a:pPr algn="l" marL="963765" indent="-481882" lvl="1">
              <a:lnSpc>
                <a:spcPts val="4293"/>
              </a:lnSpc>
            </a:pPr>
          </a:p>
          <a:p>
            <a:pPr algn="l" marL="963765" indent="-481882" lvl="1">
              <a:lnSpc>
                <a:spcPts val="4293"/>
              </a:lnSpc>
            </a:pP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155432" y="2816377"/>
          <a:ext cx="13300173" cy="6011687"/>
        </p:xfrm>
        <a:graphic>
          <a:graphicData uri="http://schemas.openxmlformats.org/drawingml/2006/table">
            <a:tbl>
              <a:tblPr/>
              <a:tblGrid>
                <a:gridCol w="2376920"/>
                <a:gridCol w="1556157"/>
                <a:gridCol w="1766794"/>
                <a:gridCol w="1900075"/>
                <a:gridCol w="1900075"/>
                <a:gridCol w="1900075"/>
                <a:gridCol w="1900075"/>
              </a:tblGrid>
              <a:tr h="10523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Description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1ˢᵗ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2ⁿᵈ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3ʳᵈ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4ᵗʰ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5ᵗʰ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r>
                        <a:rPr lang="en-US" sz="2074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6ᵗʰ Month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</a:tr>
              <a:tr h="1063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89"/>
                        </a:lnSpc>
                        <a:defRPr/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making a simple prototype of SpiderBot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</a:tr>
              <a:tr h="1063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89"/>
                        </a:lnSpc>
                        <a:defRPr/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Design of Actual SpiderBot</a:t>
                      </a:r>
                      <a:endParaRPr lang="en-US" sz="1100"/>
                    </a:p>
                    <a:p>
                      <a:pPr algn="ctr">
                        <a:lnSpc>
                          <a:spcPts val="2489"/>
                        </a:lnSpc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Prototype</a:t>
                      </a:r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</a:tr>
              <a:tr h="7803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89"/>
                        </a:lnSpc>
                        <a:defRPr/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 and System Calibration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61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89"/>
                        </a:lnSpc>
                        <a:defRPr/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 prototype and testing</a:t>
                      </a: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B40"/>
                    </a:solidFill>
                  </a:tcPr>
                </a:tc>
              </a:tr>
              <a:tr h="1026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489"/>
                        </a:lnSpc>
                      </a:pPr>
                      <a:r>
                        <a:rPr lang="en-US" sz="2074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Publication</a:t>
                      </a:r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9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52"/>
                        </a:lnSpc>
                        <a:defRPr/>
                      </a:pPr>
                      <a:endParaRPr lang="en-US" sz="1100"/>
                    </a:p>
                  </a:txBody>
                  <a:tcPr marL="79033" marR="79033" marT="79033" marB="79033" anchor="ctr">
                    <a:lnL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089" y="549520"/>
            <a:ext cx="12514449" cy="1145400"/>
            <a:chOff x="0" y="0"/>
            <a:chExt cx="16685931" cy="15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685931" cy="1527200"/>
              <a:chOff x="0" y="0"/>
              <a:chExt cx="16685931" cy="15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85943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6685943">
                    <a:moveTo>
                      <a:pt x="0" y="763651"/>
                    </a:moveTo>
                    <a:cubicBezTo>
                      <a:pt x="0" y="341884"/>
                      <a:pt x="579647" y="0"/>
                      <a:pt x="1294731" y="0"/>
                    </a:cubicBezTo>
                    <a:lnTo>
                      <a:pt x="15391219" y="0"/>
                    </a:lnTo>
                    <a:cubicBezTo>
                      <a:pt x="16106304" y="0"/>
                      <a:pt x="16685943" y="341884"/>
                      <a:pt x="16685943" y="763651"/>
                    </a:cubicBezTo>
                    <a:cubicBezTo>
                      <a:pt x="16685943" y="1185418"/>
                      <a:pt x="16106304" y="1527302"/>
                      <a:pt x="15391219" y="1527302"/>
                    </a:cubicBezTo>
                    <a:lnTo>
                      <a:pt x="1294731" y="1527302"/>
                    </a:lnTo>
                    <a:cubicBezTo>
                      <a:pt x="579647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788000" y="118725"/>
              <a:ext cx="15229055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Making a Simple Prototype of SpiderBot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7550" y="11557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" t="0" r="-2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7074" y="3011898"/>
            <a:ext cx="8243391" cy="5371986"/>
          </a:xfrm>
          <a:custGeom>
            <a:avLst/>
            <a:gdLst/>
            <a:ahLst/>
            <a:cxnLst/>
            <a:rect r="r" b="b" t="t" l="l"/>
            <a:pathLst>
              <a:path h="5371986" w="8243391">
                <a:moveTo>
                  <a:pt x="0" y="0"/>
                </a:moveTo>
                <a:lnTo>
                  <a:pt x="8243391" y="0"/>
                </a:lnTo>
                <a:lnTo>
                  <a:pt x="8243391" y="5371986"/>
                </a:lnTo>
                <a:lnTo>
                  <a:pt x="0" y="537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72" t="-9123" r="-10590" b="-952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16907" y="2185517"/>
            <a:ext cx="6792693" cy="615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392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This is one of the 3D prototype model that </a:t>
            </a:r>
          </a:p>
          <a:p>
            <a:pPr algn="l">
              <a:lnSpc>
                <a:spcPts val="6062"/>
              </a:lnSpc>
              <a:spcBef>
                <a:spcPct val="0"/>
              </a:spcBef>
            </a:pPr>
            <a:r>
              <a:rPr lang="en-US" b="true" sz="439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 have created using Fusion360 software in a very simple manner to know the movements of each joints and angles of the 18 DOF SpiderBot.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089" y="549520"/>
            <a:ext cx="12514449" cy="1145400"/>
            <a:chOff x="0" y="0"/>
            <a:chExt cx="16685931" cy="15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685931" cy="1527200"/>
              <a:chOff x="0" y="0"/>
              <a:chExt cx="16685931" cy="15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85943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6685943">
                    <a:moveTo>
                      <a:pt x="0" y="763651"/>
                    </a:moveTo>
                    <a:cubicBezTo>
                      <a:pt x="0" y="341884"/>
                      <a:pt x="579647" y="0"/>
                      <a:pt x="1294731" y="0"/>
                    </a:cubicBezTo>
                    <a:lnTo>
                      <a:pt x="15391219" y="0"/>
                    </a:lnTo>
                    <a:cubicBezTo>
                      <a:pt x="16106304" y="0"/>
                      <a:pt x="16685943" y="341884"/>
                      <a:pt x="16685943" y="763651"/>
                    </a:cubicBezTo>
                    <a:cubicBezTo>
                      <a:pt x="16685943" y="1185418"/>
                      <a:pt x="16106304" y="1527302"/>
                      <a:pt x="15391219" y="1527302"/>
                    </a:cubicBezTo>
                    <a:lnTo>
                      <a:pt x="1294731" y="1527302"/>
                    </a:lnTo>
                    <a:cubicBezTo>
                      <a:pt x="579647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788000" y="118725"/>
              <a:ext cx="15229055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Making a Simple Prototype of spiderBot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7550" y="11557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" t="0" r="-25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810431" y="2299028"/>
            <a:ext cx="7064859" cy="3913117"/>
            <a:chOff x="0" y="0"/>
            <a:chExt cx="9419812" cy="5217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19812" cy="5217490"/>
            </a:xfrm>
            <a:custGeom>
              <a:avLst/>
              <a:gdLst/>
              <a:ahLst/>
              <a:cxnLst/>
              <a:rect r="r" b="b" t="t" l="l"/>
              <a:pathLst>
                <a:path h="5217490" w="9419812">
                  <a:moveTo>
                    <a:pt x="0" y="0"/>
                  </a:moveTo>
                  <a:lnTo>
                    <a:pt x="9419812" y="0"/>
                  </a:lnTo>
                  <a:lnTo>
                    <a:pt x="9419812" y="5217490"/>
                  </a:lnTo>
                  <a:lnTo>
                    <a:pt x="0" y="5217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322002" y="4358662"/>
              <a:ext cx="358437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 Front View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78371" y="5675338"/>
            <a:ext cx="5920598" cy="4207531"/>
            <a:chOff x="0" y="0"/>
            <a:chExt cx="7894130" cy="5610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94130" cy="5610042"/>
            </a:xfrm>
            <a:custGeom>
              <a:avLst/>
              <a:gdLst/>
              <a:ahLst/>
              <a:cxnLst/>
              <a:rect r="r" b="b" t="t" l="l"/>
              <a:pathLst>
                <a:path h="5610042" w="7894130">
                  <a:moveTo>
                    <a:pt x="0" y="0"/>
                  </a:moveTo>
                  <a:lnTo>
                    <a:pt x="7894130" y="0"/>
                  </a:lnTo>
                  <a:lnTo>
                    <a:pt x="7894130" y="5610042"/>
                  </a:lnTo>
                  <a:lnTo>
                    <a:pt x="0" y="5610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947239" y="4845713"/>
              <a:ext cx="314950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3. Top View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1238" y="2299028"/>
            <a:ext cx="6042150" cy="3836766"/>
            <a:chOff x="0" y="0"/>
            <a:chExt cx="8056201" cy="51156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56201" cy="5115687"/>
            </a:xfrm>
            <a:custGeom>
              <a:avLst/>
              <a:gdLst/>
              <a:ahLst/>
              <a:cxnLst/>
              <a:rect r="r" b="b" t="t" l="l"/>
              <a:pathLst>
                <a:path h="5115687" w="8056201">
                  <a:moveTo>
                    <a:pt x="0" y="0"/>
                  </a:moveTo>
                  <a:lnTo>
                    <a:pt x="8056201" y="0"/>
                  </a:lnTo>
                  <a:lnTo>
                    <a:pt x="8056201" y="5115687"/>
                  </a:lnTo>
                  <a:lnTo>
                    <a:pt x="0" y="5115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724622" y="4364059"/>
              <a:ext cx="378817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734059" indent="-367030" lvl="1">
                <a:lnSpc>
                  <a:spcPts val="4759"/>
                </a:lnSpc>
                <a:buAutoNum type="arabicPeriod" startAt="1"/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Side View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259839" y="2380196"/>
            <a:ext cx="3357662" cy="307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5"/>
              </a:lnSpc>
            </a:pPr>
            <a:r>
              <a:rPr lang="en-US" sz="424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Views </a:t>
            </a:r>
          </a:p>
          <a:p>
            <a:pPr algn="ctr">
              <a:lnSpc>
                <a:spcPts val="5945"/>
              </a:lnSpc>
            </a:pPr>
            <a:r>
              <a:rPr lang="en-US" sz="424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from different angles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3950"/>
            <a:ext cx="14343647" cy="1145400"/>
            <a:chOff x="0" y="0"/>
            <a:chExt cx="19124862" cy="152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24879" cy="1527302"/>
            </a:xfrm>
            <a:custGeom>
              <a:avLst/>
              <a:gdLst/>
              <a:ahLst/>
              <a:cxnLst/>
              <a:rect r="r" b="b" t="t" l="l"/>
              <a:pathLst>
                <a:path h="1527302" w="19124879">
                  <a:moveTo>
                    <a:pt x="0" y="763651"/>
                  </a:moveTo>
                  <a:cubicBezTo>
                    <a:pt x="0" y="341884"/>
                    <a:pt x="373423" y="0"/>
                    <a:pt x="834098" y="0"/>
                  </a:cubicBezTo>
                  <a:lnTo>
                    <a:pt x="18290783" y="0"/>
                  </a:lnTo>
                  <a:cubicBezTo>
                    <a:pt x="18751457" y="0"/>
                    <a:pt x="19124879" y="341884"/>
                    <a:pt x="19124879" y="763651"/>
                  </a:cubicBezTo>
                  <a:cubicBezTo>
                    <a:pt x="19124879" y="1185418"/>
                    <a:pt x="18751457" y="1527302"/>
                    <a:pt x="18290783" y="1527302"/>
                  </a:cubicBezTo>
                  <a:lnTo>
                    <a:pt x="834098" y="1527302"/>
                  </a:lnTo>
                  <a:cubicBezTo>
                    <a:pt x="373423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0141" y="2021018"/>
            <a:ext cx="4738490" cy="4352639"/>
          </a:xfrm>
          <a:custGeom>
            <a:avLst/>
            <a:gdLst/>
            <a:ahLst/>
            <a:cxnLst/>
            <a:rect r="r" b="b" t="t" l="l"/>
            <a:pathLst>
              <a:path h="4352639" w="4738490">
                <a:moveTo>
                  <a:pt x="0" y="0"/>
                </a:moveTo>
                <a:lnTo>
                  <a:pt x="4738491" y="0"/>
                </a:lnTo>
                <a:lnTo>
                  <a:pt x="4738491" y="4352639"/>
                </a:lnTo>
                <a:lnTo>
                  <a:pt x="0" y="4352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7" r="0" b="-189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4825" y="2257901"/>
            <a:ext cx="5049263" cy="3840842"/>
          </a:xfrm>
          <a:custGeom>
            <a:avLst/>
            <a:gdLst/>
            <a:ahLst/>
            <a:cxnLst/>
            <a:rect r="r" b="b" t="t" l="l"/>
            <a:pathLst>
              <a:path h="3840842" w="5049263">
                <a:moveTo>
                  <a:pt x="0" y="0"/>
                </a:moveTo>
                <a:lnTo>
                  <a:pt x="5049263" y="0"/>
                </a:lnTo>
                <a:lnTo>
                  <a:pt x="5049263" y="3840842"/>
                </a:lnTo>
                <a:lnTo>
                  <a:pt x="0" y="384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378" r="0" b="-2433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4685" y="2021018"/>
            <a:ext cx="5426980" cy="4318126"/>
          </a:xfrm>
          <a:custGeom>
            <a:avLst/>
            <a:gdLst/>
            <a:ahLst/>
            <a:cxnLst/>
            <a:rect r="r" b="b" t="t" l="l"/>
            <a:pathLst>
              <a:path h="4318126" w="5426980">
                <a:moveTo>
                  <a:pt x="0" y="0"/>
                </a:moveTo>
                <a:lnTo>
                  <a:pt x="5426980" y="0"/>
                </a:lnTo>
                <a:lnTo>
                  <a:pt x="5426980" y="4318126"/>
                </a:lnTo>
                <a:lnTo>
                  <a:pt x="0" y="431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9287" r="-1335" b="-381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4825" y="496800"/>
            <a:ext cx="13356927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Sample designs from internet for design ideas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3414" y="6710619"/>
            <a:ext cx="15218452" cy="123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</a:pPr>
            <a:r>
              <a:rPr lang="en-US" sz="35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 have also taken some sample prototype designs from the internet to help me get some idea in designing a 3D model of the Spiderbot 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3414" y="8313103"/>
            <a:ext cx="15218452" cy="123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</a:pPr>
            <a:r>
              <a:rPr lang="en-US" sz="35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designs are more reliable, compact and less complex </a:t>
            </a:r>
          </a:p>
          <a:p>
            <a:pPr algn="ctr">
              <a:lnSpc>
                <a:spcPts val="5018"/>
              </a:lnSpc>
            </a:pPr>
            <a:r>
              <a:rPr lang="en-US" sz="35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 the designs I made.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0050"/>
            <a:ext cx="13132200" cy="1145400"/>
            <a:chOff x="0" y="0"/>
            <a:chExt cx="17509600" cy="152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9617" cy="1527302"/>
            </a:xfrm>
            <a:custGeom>
              <a:avLst/>
              <a:gdLst/>
              <a:ahLst/>
              <a:cxnLst/>
              <a:rect r="r" b="b" t="t" l="l"/>
              <a:pathLst>
                <a:path h="1527302" w="17509617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6745965" y="0"/>
                  </a:lnTo>
                  <a:cubicBezTo>
                    <a:pt x="17167732" y="0"/>
                    <a:pt x="17509617" y="341884"/>
                    <a:pt x="17509617" y="763651"/>
                  </a:cubicBezTo>
                  <a:cubicBezTo>
                    <a:pt x="17509617" y="1185418"/>
                    <a:pt x="17167732" y="1527302"/>
                    <a:pt x="16745965" y="1527302"/>
                  </a:cubicBezTo>
                  <a:lnTo>
                    <a:pt x="763651" y="1527302"/>
                  </a:lnTo>
                  <a:cubicBezTo>
                    <a:pt x="341884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2479" y="2940962"/>
            <a:ext cx="8379443" cy="6006650"/>
          </a:xfrm>
          <a:custGeom>
            <a:avLst/>
            <a:gdLst/>
            <a:ahLst/>
            <a:cxnLst/>
            <a:rect r="r" b="b" t="t" l="l"/>
            <a:pathLst>
              <a:path h="6006650" w="8379443">
                <a:moveTo>
                  <a:pt x="0" y="0"/>
                </a:moveTo>
                <a:lnTo>
                  <a:pt x="8379442" y="0"/>
                </a:lnTo>
                <a:lnTo>
                  <a:pt x="8379442" y="6006650"/>
                </a:lnTo>
                <a:lnTo>
                  <a:pt x="0" y="6006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4825" y="952900"/>
            <a:ext cx="11940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Printed Spider Bot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825" y="3457745"/>
            <a:ext cx="7560390" cy="377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432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3D designed model of the Spider Bot from the sample prototype is printed and assembled with the components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6764" y="456000"/>
            <a:ext cx="13132200" cy="1145400"/>
            <a:chOff x="0" y="0"/>
            <a:chExt cx="17509600" cy="152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9617" cy="1527302"/>
            </a:xfrm>
            <a:custGeom>
              <a:avLst/>
              <a:gdLst/>
              <a:ahLst/>
              <a:cxnLst/>
              <a:rect r="r" b="b" t="t" l="l"/>
              <a:pathLst>
                <a:path h="1527302" w="17509617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6745965" y="0"/>
                  </a:lnTo>
                  <a:cubicBezTo>
                    <a:pt x="17167732" y="0"/>
                    <a:pt x="17509617" y="341884"/>
                    <a:pt x="17509617" y="763651"/>
                  </a:cubicBezTo>
                  <a:cubicBezTo>
                    <a:pt x="17509617" y="1185418"/>
                    <a:pt x="17167732" y="1527302"/>
                    <a:pt x="16745965" y="1527302"/>
                  </a:cubicBezTo>
                  <a:lnTo>
                    <a:pt x="763651" y="1527302"/>
                  </a:lnTo>
                  <a:cubicBezTo>
                    <a:pt x="341884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0" y="7108343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272687" y="2577703"/>
            <a:ext cx="6415662" cy="5818831"/>
          </a:xfrm>
          <a:custGeom>
            <a:avLst/>
            <a:gdLst/>
            <a:ahLst/>
            <a:cxnLst/>
            <a:rect r="r" b="b" t="t" l="l"/>
            <a:pathLst>
              <a:path h="5818831" w="6415662">
                <a:moveTo>
                  <a:pt x="0" y="0"/>
                </a:moveTo>
                <a:lnTo>
                  <a:pt x="6415661" y="0"/>
                </a:lnTo>
                <a:lnTo>
                  <a:pt x="6415661" y="5818831"/>
                </a:lnTo>
                <a:lnTo>
                  <a:pt x="0" y="581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116" r="0" b="-208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32858" y="2279288"/>
            <a:ext cx="5482468" cy="3323746"/>
          </a:xfrm>
          <a:custGeom>
            <a:avLst/>
            <a:gdLst/>
            <a:ahLst/>
            <a:cxnLst/>
            <a:rect r="r" b="b" t="t" l="l"/>
            <a:pathLst>
              <a:path h="3323746" w="5482468">
                <a:moveTo>
                  <a:pt x="0" y="0"/>
                </a:moveTo>
                <a:lnTo>
                  <a:pt x="5482468" y="0"/>
                </a:lnTo>
                <a:lnTo>
                  <a:pt x="5482468" y="3323746"/>
                </a:lnTo>
                <a:lnTo>
                  <a:pt x="0" y="332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61099" y="2279288"/>
            <a:ext cx="4767719" cy="6993481"/>
          </a:xfrm>
          <a:custGeom>
            <a:avLst/>
            <a:gdLst/>
            <a:ahLst/>
            <a:cxnLst/>
            <a:rect r="r" b="b" t="t" l="l"/>
            <a:pathLst>
              <a:path h="6993481" w="4767719">
                <a:moveTo>
                  <a:pt x="0" y="0"/>
                </a:moveTo>
                <a:lnTo>
                  <a:pt x="4767719" y="0"/>
                </a:lnTo>
                <a:lnTo>
                  <a:pt x="4767719" y="6993481"/>
                </a:lnTo>
                <a:lnTo>
                  <a:pt x="0" y="6993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6" t="0" r="-50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06175" y="5853903"/>
            <a:ext cx="5135835" cy="3667079"/>
          </a:xfrm>
          <a:custGeom>
            <a:avLst/>
            <a:gdLst/>
            <a:ahLst/>
            <a:cxnLst/>
            <a:rect r="r" b="b" t="t" l="l"/>
            <a:pathLst>
              <a:path h="3667079" w="5135835">
                <a:moveTo>
                  <a:pt x="0" y="0"/>
                </a:moveTo>
                <a:lnTo>
                  <a:pt x="5135835" y="0"/>
                </a:lnTo>
                <a:lnTo>
                  <a:pt x="5135835" y="3667079"/>
                </a:lnTo>
                <a:lnTo>
                  <a:pt x="0" y="3667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0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2789" y="566075"/>
            <a:ext cx="11940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Printed Spider Bot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5652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9479622" y="212948"/>
            <a:ext cx="3889367" cy="687121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40740" r="0" b="4740"/>
          <a:stretch>
            <a:fillRect/>
          </a:stretch>
        </p:blipFill>
        <p:spPr>
          <a:xfrm flipH="false" flipV="false" rot="0">
            <a:off x="637091" y="2575047"/>
            <a:ext cx="6383989" cy="618750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112164" y="6139366"/>
            <a:ext cx="6747750" cy="379560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0" y="433950"/>
            <a:ext cx="13132200" cy="1145400"/>
            <a:chOff x="0" y="0"/>
            <a:chExt cx="17509600" cy="15272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509600" cy="1527200"/>
              <a:chOff x="0" y="0"/>
              <a:chExt cx="17509600" cy="1527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509617" cy="1527302"/>
              </a:xfrm>
              <a:custGeom>
                <a:avLst/>
                <a:gdLst/>
                <a:ahLst/>
                <a:cxnLst/>
                <a:rect r="r" b="b" t="t" l="l"/>
                <a:pathLst>
                  <a:path h="1527302" w="17509617">
                    <a:moveTo>
                      <a:pt x="0" y="763651"/>
                    </a:moveTo>
                    <a:cubicBezTo>
                      <a:pt x="0" y="341884"/>
                      <a:pt x="341884" y="0"/>
                      <a:pt x="763651" y="0"/>
                    </a:cubicBezTo>
                    <a:lnTo>
                      <a:pt x="16745965" y="0"/>
                    </a:lnTo>
                    <a:cubicBezTo>
                      <a:pt x="17167732" y="0"/>
                      <a:pt x="17509617" y="341884"/>
                      <a:pt x="17509617" y="763651"/>
                    </a:cubicBezTo>
                    <a:cubicBezTo>
                      <a:pt x="17509617" y="1185418"/>
                      <a:pt x="17167732" y="1527302"/>
                      <a:pt x="16745965" y="1527302"/>
                    </a:cubicBezTo>
                    <a:lnTo>
                      <a:pt x="763651" y="1527302"/>
                    </a:lnTo>
                    <a:cubicBezTo>
                      <a:pt x="341884" y="1527175"/>
                      <a:pt x="0" y="1185291"/>
                      <a:pt x="0" y="763651"/>
                    </a:cubicBezTo>
                    <a:close/>
                  </a:path>
                </a:pathLst>
              </a:custGeom>
              <a:solidFill>
                <a:srgbClr val="134F5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794700" y="156292"/>
              <a:ext cx="15920200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7"/>
                </a:lnSpc>
              </a:pPr>
              <a:r>
                <a:rPr lang="en-US" sz="503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Videos of Spider Bot Movement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035427" y="2762885"/>
            <a:ext cx="271647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Testing the movement of the SpiderBot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26179" y="1665772"/>
            <a:ext cx="937553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A6A6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videos wont play as it is in ppt format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5427" y="6877685"/>
            <a:ext cx="271647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Internal 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assembly 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the components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0050"/>
            <a:ext cx="13132200" cy="1145400"/>
            <a:chOff x="0" y="0"/>
            <a:chExt cx="17509600" cy="152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9617" cy="1527302"/>
            </a:xfrm>
            <a:custGeom>
              <a:avLst/>
              <a:gdLst/>
              <a:ahLst/>
              <a:cxnLst/>
              <a:rect r="r" b="b" t="t" l="l"/>
              <a:pathLst>
                <a:path h="1527302" w="17509617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6745965" y="0"/>
                  </a:lnTo>
                  <a:cubicBezTo>
                    <a:pt x="17167732" y="0"/>
                    <a:pt x="17509617" y="341884"/>
                    <a:pt x="17509617" y="763651"/>
                  </a:cubicBezTo>
                  <a:cubicBezTo>
                    <a:pt x="17509617" y="1185418"/>
                    <a:pt x="17167732" y="1527302"/>
                    <a:pt x="16745965" y="1527302"/>
                  </a:cubicBezTo>
                  <a:lnTo>
                    <a:pt x="763651" y="1527302"/>
                  </a:lnTo>
                  <a:cubicBezTo>
                    <a:pt x="341884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4825" y="952900"/>
            <a:ext cx="11940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Components Bought and used: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85670" y="0"/>
            <a:ext cx="2202348" cy="1579350"/>
          </a:xfrm>
          <a:custGeom>
            <a:avLst/>
            <a:gdLst/>
            <a:ahLst/>
            <a:cxnLst/>
            <a:rect r="r" b="b" t="t" l="l"/>
            <a:pathLst>
              <a:path h="1579350" w="2202348">
                <a:moveTo>
                  <a:pt x="0" y="0"/>
                </a:moveTo>
                <a:lnTo>
                  <a:pt x="2202348" y="0"/>
                </a:lnTo>
                <a:lnTo>
                  <a:pt x="2202348" y="1579350"/>
                </a:lnTo>
                <a:lnTo>
                  <a:pt x="0" y="157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" t="0" r="-259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6" y="7238100"/>
            <a:ext cx="2730350" cy="3048898"/>
          </a:xfrm>
          <a:custGeom>
            <a:avLst/>
            <a:gdLst/>
            <a:ahLst/>
            <a:cxnLst/>
            <a:rect r="r" b="b" t="t" l="l"/>
            <a:pathLst>
              <a:path h="3048898" w="2730350">
                <a:moveTo>
                  <a:pt x="2730350" y="0"/>
                </a:moveTo>
                <a:lnTo>
                  <a:pt x="0" y="0"/>
                </a:lnTo>
                <a:lnTo>
                  <a:pt x="0" y="3048898"/>
                </a:lnTo>
                <a:lnTo>
                  <a:pt x="2730350" y="3048898"/>
                </a:lnTo>
                <a:lnTo>
                  <a:pt x="273035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755" y="2672095"/>
            <a:ext cx="14584761" cy="658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Raspberry Pi 5 Mo</a:t>
            </a: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 8GB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PCA9685 16 Channel Servo Motor Driver x3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MG995R Metal Gear Servo Motors x18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XH-M401 DC-DC Step down Buck converter x3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TOF1020 Laser Range Sensor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Waveshare IMX219-83 Stereo Camera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5400mAh Li-Po Battery</a:t>
            </a: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 marL="1012197" indent="-506098" lvl="1">
              <a:lnSpc>
                <a:spcPts val="6563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Husky lens - AI Camera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DAGVhqp2HNo</dc:identifier>
  <dcterms:modified xsi:type="dcterms:W3CDTF">2011-08-01T06:04:30Z</dcterms:modified>
  <cp:revision>1</cp:revision>
  <dc:title>IIT Palakkad-SpiderBot ppt-Sharon ( Workdone till .pptx</dc:title>
</cp:coreProperties>
</file>